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0" r:id="rId23"/>
    <p:sldId id="277" r:id="rId24"/>
    <p:sldId id="278" r:id="rId25"/>
    <p:sldId id="279" r:id="rId26"/>
    <p:sldId id="280" r:id="rId27"/>
    <p:sldId id="281" r:id="rId28"/>
    <p:sldId id="283" r:id="rId29"/>
    <p:sldId id="282" r:id="rId30"/>
    <p:sldId id="284" r:id="rId31"/>
    <p:sldId id="291" r:id="rId32"/>
    <p:sldId id="285" r:id="rId33"/>
    <p:sldId id="286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 Jones" initials="NJ" lastIdx="1" clrIdx="0">
    <p:extLst>
      <p:ext uri="{19B8F6BF-5375-455C-9EA6-DF929625EA0E}">
        <p15:presenceInfo xmlns:p15="http://schemas.microsoft.com/office/powerpoint/2012/main" userId="370b06d12f13a3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2" autoAdjust="0"/>
    <p:restoredTop sz="94659" autoAdjust="0"/>
  </p:normalViewPr>
  <p:slideViewPr>
    <p:cSldViewPr snapToGrid="0">
      <p:cViewPr varScale="1">
        <p:scale>
          <a:sx n="124" d="100"/>
          <a:sy n="124" d="100"/>
        </p:scale>
        <p:origin x="413" y="101"/>
      </p:cViewPr>
      <p:guideLst/>
    </p:cSldViewPr>
  </p:slideViewPr>
  <p:outlineViewPr>
    <p:cViewPr>
      <p:scale>
        <a:sx n="33" d="100"/>
        <a:sy n="33" d="100"/>
      </p:scale>
      <p:origin x="0" y="-270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1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8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7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6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38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89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2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60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0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0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989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Portable User Interface For Cyber Security Awareness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Nicholas Jones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9" y="662784"/>
            <a:ext cx="1230509" cy="10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7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Wanted to create something that exemplified my skillset, as well as something that would serve as an example for solving the problem researched.</a:t>
            </a:r>
          </a:p>
          <a:p>
            <a:endParaRPr lang="en-US" sz="2400" dirty="0"/>
          </a:p>
          <a:p>
            <a:r>
              <a:rPr lang="en-US" sz="2400" dirty="0"/>
              <a:t>The idea came out of my passion for working with Raspberry Pi’s, Servers, &amp; Designing Websites.</a:t>
            </a:r>
          </a:p>
          <a:p>
            <a:endParaRPr lang="en-US" sz="2400" dirty="0"/>
          </a:p>
          <a:p>
            <a:r>
              <a:rPr lang="en-US" sz="2400" dirty="0"/>
              <a:t>Resulted in: Portable User Interface for Cyber Security Awareness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238" b="30767"/>
          <a:stretch/>
        </p:blipFill>
        <p:spPr>
          <a:xfrm>
            <a:off x="9367284" y="4636099"/>
            <a:ext cx="2824716" cy="22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60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584533"/>
            <a:ext cx="11029615" cy="3678303"/>
          </a:xfrm>
        </p:spPr>
        <p:txBody>
          <a:bodyPr>
            <a:noAutofit/>
          </a:bodyPr>
          <a:lstStyle/>
          <a:p>
            <a:r>
              <a:rPr lang="en-US" dirty="0"/>
              <a:t>Assorted USB Cables</a:t>
            </a:r>
          </a:p>
          <a:p>
            <a:r>
              <a:rPr lang="en-US" dirty="0"/>
              <a:t>USB WiFi Dongle</a:t>
            </a:r>
          </a:p>
          <a:p>
            <a:r>
              <a:rPr lang="en-US" dirty="0"/>
              <a:t>10,000 </a:t>
            </a:r>
            <a:r>
              <a:rPr lang="en-US" dirty="0" err="1"/>
              <a:t>mAh</a:t>
            </a:r>
            <a:r>
              <a:rPr lang="en-US" dirty="0"/>
              <a:t> Lithium Ion Battery</a:t>
            </a:r>
          </a:p>
          <a:p>
            <a:r>
              <a:rPr lang="en-US" dirty="0"/>
              <a:t>Raspberry Pi 2 Model B</a:t>
            </a:r>
          </a:p>
          <a:p>
            <a:pPr lvl="1"/>
            <a:r>
              <a:rPr lang="pt-BR" dirty="0"/>
              <a:t>A 900MHz quad-core ARM Cortex-A7 CPU</a:t>
            </a:r>
          </a:p>
          <a:p>
            <a:pPr lvl="1"/>
            <a:r>
              <a:rPr lang="pt-BR" dirty="0"/>
              <a:t>1GB RAM</a:t>
            </a:r>
          </a:p>
          <a:p>
            <a:pPr lvl="1"/>
            <a:r>
              <a:rPr lang="pt-BR" dirty="0"/>
              <a:t>8GB MiniSD Card Storage</a:t>
            </a:r>
          </a:p>
          <a:p>
            <a:r>
              <a:rPr lang="pt-BR" dirty="0"/>
              <a:t>Raspberry Pi 7” Touchscreen Display</a:t>
            </a:r>
          </a:p>
          <a:p>
            <a:pPr lvl="1"/>
            <a:r>
              <a:rPr lang="pt-BR" dirty="0"/>
              <a:t>4 Standoff Screws/Bolts</a:t>
            </a:r>
          </a:p>
          <a:p>
            <a:pPr lvl="1"/>
            <a:r>
              <a:rPr lang="pt-BR" dirty="0"/>
              <a:t>4 GPIO Jumper Wires</a:t>
            </a:r>
          </a:p>
          <a:p>
            <a:pPr lvl="1"/>
            <a:r>
              <a:rPr lang="pt-BR" dirty="0"/>
              <a:t>Ribbon Cable</a:t>
            </a:r>
          </a:p>
          <a:p>
            <a:pPr lvl="1"/>
            <a:r>
              <a:rPr lang="pt-BR" dirty="0"/>
              <a:t>Display Adapter Board</a:t>
            </a:r>
          </a:p>
          <a:p>
            <a:pPr marL="324000" lvl="1" indent="0">
              <a:buNone/>
            </a:pPr>
            <a:endParaRPr lang="pt-BR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75" y="3697272"/>
            <a:ext cx="2924432" cy="2924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843" y="2012423"/>
            <a:ext cx="3080362" cy="1745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173" y="3144508"/>
            <a:ext cx="2014980" cy="20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8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451369"/>
            <a:ext cx="11029615" cy="3678303"/>
          </a:xfrm>
        </p:spPr>
        <p:txBody>
          <a:bodyPr>
            <a:noAutofit/>
          </a:bodyPr>
          <a:lstStyle/>
          <a:p>
            <a:r>
              <a:rPr lang="en-US" dirty="0"/>
              <a:t>Raspbian Wheezy Operating System (</a:t>
            </a:r>
            <a:r>
              <a:rPr lang="en-US" dirty="0" err="1"/>
              <a:t>Debian</a:t>
            </a:r>
            <a:r>
              <a:rPr lang="en-US" dirty="0"/>
              <a:t> Based)</a:t>
            </a:r>
          </a:p>
          <a:p>
            <a:endParaRPr lang="en-US" dirty="0"/>
          </a:p>
          <a:p>
            <a:r>
              <a:rPr lang="en-US" dirty="0"/>
              <a:t>Chromium Browser</a:t>
            </a:r>
          </a:p>
          <a:p>
            <a:endParaRPr lang="en-US" dirty="0"/>
          </a:p>
          <a:p>
            <a:r>
              <a:rPr lang="en-US" dirty="0"/>
              <a:t>Unclutter</a:t>
            </a:r>
          </a:p>
          <a:p>
            <a:endParaRPr lang="en-US" dirty="0"/>
          </a:p>
          <a:p>
            <a:r>
              <a:rPr lang="en-US" dirty="0" err="1"/>
              <a:t>lighttpd</a:t>
            </a:r>
            <a:r>
              <a:rPr lang="en-US" dirty="0"/>
              <a:t> Local Server</a:t>
            </a:r>
          </a:p>
          <a:p>
            <a:endParaRPr lang="en-US" dirty="0"/>
          </a:p>
          <a:p>
            <a:r>
              <a:rPr lang="en-US" dirty="0" err="1"/>
              <a:t>fbi</a:t>
            </a:r>
            <a:r>
              <a:rPr lang="en-US" dirty="0"/>
              <a:t> Startup Screen</a:t>
            </a:r>
          </a:p>
          <a:p>
            <a:endParaRPr lang="en-US" dirty="0"/>
          </a:p>
          <a:p>
            <a:r>
              <a:rPr lang="en-US" dirty="0"/>
              <a:t>Manipulation of LXDE Startup Script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551" y="2061671"/>
            <a:ext cx="3810000" cy="2228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257" y="4755061"/>
            <a:ext cx="1568278" cy="156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9600" dirty="0"/>
          </a:p>
          <a:p>
            <a:r>
              <a:rPr lang="en-US" sz="9600" dirty="0"/>
              <a:t>4 Sq. Ft. White Composite Board</a:t>
            </a:r>
          </a:p>
          <a:p>
            <a:endParaRPr lang="en-US" sz="9600" dirty="0"/>
          </a:p>
          <a:p>
            <a:r>
              <a:rPr lang="en-US" sz="9600" dirty="0"/>
              <a:t>Trim Head Stainless Steel Screws</a:t>
            </a:r>
          </a:p>
          <a:p>
            <a:endParaRPr lang="en-US" sz="9600" dirty="0"/>
          </a:p>
          <a:p>
            <a:r>
              <a:rPr lang="en-US" sz="9600" dirty="0"/>
              <a:t>Oak Wood Piece</a:t>
            </a:r>
          </a:p>
          <a:p>
            <a:endParaRPr lang="en-US" sz="9600" dirty="0"/>
          </a:p>
          <a:p>
            <a:r>
              <a:rPr lang="en-US" sz="9600" dirty="0"/>
              <a:t>Light Gauge Steel Strapping</a:t>
            </a:r>
          </a:p>
          <a:p>
            <a:endParaRPr lang="en-US" sz="9600" dirty="0"/>
          </a:p>
          <a:p>
            <a:r>
              <a:rPr lang="en-US" sz="9600" dirty="0"/>
              <a:t>¾ In. Black Screws (Wide Heads)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8732" b="38168"/>
          <a:stretch/>
        </p:blipFill>
        <p:spPr>
          <a:xfrm rot="2860534">
            <a:off x="7109254" y="3064476"/>
            <a:ext cx="2282306" cy="527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03" y="4475677"/>
            <a:ext cx="2530780" cy="189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05826" y="4250724"/>
            <a:ext cx="2386173" cy="238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9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Hardware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9600" dirty="0"/>
          </a:p>
          <a:p>
            <a:endParaRPr lang="en-US" sz="9600" dirty="0"/>
          </a:p>
          <a:p>
            <a:r>
              <a:rPr lang="en-US" sz="9600" dirty="0"/>
              <a:t>Small Screwdriver</a:t>
            </a:r>
          </a:p>
          <a:p>
            <a:r>
              <a:rPr lang="en-US" sz="9600" dirty="0"/>
              <a:t>Cordless Electric Drill</a:t>
            </a:r>
          </a:p>
          <a:p>
            <a:r>
              <a:rPr lang="en-US" sz="9600" dirty="0"/>
              <a:t>Square</a:t>
            </a:r>
          </a:p>
          <a:p>
            <a:r>
              <a:rPr lang="en-US" sz="9600" dirty="0"/>
              <a:t>Table Saw</a:t>
            </a:r>
          </a:p>
          <a:p>
            <a:r>
              <a:rPr lang="en-US" sz="9600" dirty="0"/>
              <a:t>Electric Router</a:t>
            </a:r>
          </a:p>
          <a:p>
            <a:r>
              <a:rPr lang="en-US" sz="9600" dirty="0"/>
              <a:t>Compound </a:t>
            </a:r>
            <a:r>
              <a:rPr lang="en-US" sz="9600" dirty="0" err="1"/>
              <a:t>Mitre</a:t>
            </a:r>
            <a:r>
              <a:rPr lang="en-US" sz="9600" dirty="0"/>
              <a:t> Saw</a:t>
            </a:r>
          </a:p>
          <a:p>
            <a:r>
              <a:rPr lang="en-US" sz="9600" dirty="0"/>
              <a:t>Jigsaw</a:t>
            </a:r>
          </a:p>
          <a:p>
            <a:r>
              <a:rPr lang="en-US" sz="9600" dirty="0"/>
              <a:t>Lineman Pliers</a:t>
            </a:r>
          </a:p>
          <a:p>
            <a:r>
              <a:rPr lang="en-US" sz="9600" dirty="0"/>
              <a:t>Material Clamps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263" y="2237367"/>
            <a:ext cx="1531897" cy="1531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876" y="1944130"/>
            <a:ext cx="2506362" cy="250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876" y="4475096"/>
            <a:ext cx="2936806" cy="2151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563" y="2216582"/>
            <a:ext cx="1573467" cy="1573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1" y="2881013"/>
            <a:ext cx="1125432" cy="750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022" y="4450492"/>
            <a:ext cx="2176482" cy="217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6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sz="8000" dirty="0"/>
          </a:p>
          <a:p>
            <a:endParaRPr lang="en-US" sz="8000" dirty="0"/>
          </a:p>
          <a:p>
            <a:r>
              <a:rPr lang="en-US" sz="8000" dirty="0" err="1"/>
              <a:t>WinSCP</a:t>
            </a:r>
            <a:endParaRPr lang="en-US" sz="8000" dirty="0"/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Apache Web Server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SD Formatter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Win32DiskImager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Adobe Dreamweaver CC 2015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Adobe Illustrator CC 2015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45" y="2248930"/>
            <a:ext cx="1500873" cy="1500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36" y="2605077"/>
            <a:ext cx="812499" cy="812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05" y="4056095"/>
            <a:ext cx="3257550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900" y="5182126"/>
            <a:ext cx="1421518" cy="1353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209" t="1478" r="3209" b="7137"/>
          <a:stretch/>
        </p:blipFill>
        <p:spPr>
          <a:xfrm>
            <a:off x="8313707" y="5336747"/>
            <a:ext cx="1069192" cy="10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26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18989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Assembled Computer Hardware:</a:t>
            </a:r>
          </a:p>
          <a:p>
            <a:pPr lvl="1"/>
            <a:r>
              <a:rPr lang="en-US" sz="2200" dirty="0"/>
              <a:t>Attached Display Adapter Board to Touchscreen </a:t>
            </a:r>
          </a:p>
          <a:p>
            <a:pPr lvl="1"/>
            <a:r>
              <a:rPr lang="en-US" sz="2200" dirty="0"/>
              <a:t>Attached Raspberry Pi 2 to Display Adapter Board with Standoffs</a:t>
            </a:r>
          </a:p>
          <a:p>
            <a:pPr lvl="1"/>
            <a:r>
              <a:rPr lang="en-US" sz="2200" dirty="0"/>
              <a:t>Connected Ribbon Cable from Raspberry Pi 2 to Adapter Board</a:t>
            </a:r>
          </a:p>
          <a:p>
            <a:pPr lvl="1"/>
            <a:r>
              <a:rPr lang="en-US" sz="2200" dirty="0"/>
              <a:t>Connected Jumpers from adapter board to appropriate GPIO pins on the Raspberry Pi 2</a:t>
            </a:r>
          </a:p>
          <a:p>
            <a:pPr lvl="1"/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35" r="54619" b="6083"/>
          <a:stretch/>
        </p:blipFill>
        <p:spPr>
          <a:xfrm rot="5400000">
            <a:off x="846720" y="4346278"/>
            <a:ext cx="1637414" cy="3330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5779506"/>
            <a:ext cx="5191125" cy="108279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40773" y="5394259"/>
            <a:ext cx="5084790" cy="3533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825563" y="5425213"/>
            <a:ext cx="0" cy="5236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048847" y="5497293"/>
            <a:ext cx="0" cy="4515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16170" y="5497293"/>
            <a:ext cx="5232677" cy="7898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784273" y="6027965"/>
            <a:ext cx="5041290" cy="39444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784272" y="6172090"/>
            <a:ext cx="5383472" cy="39536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25563" y="6172090"/>
            <a:ext cx="0" cy="25032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708876" y="5497292"/>
            <a:ext cx="5339971" cy="8110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8048847" y="6089424"/>
            <a:ext cx="107294" cy="44800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8654905" y="4711628"/>
            <a:ext cx="148856" cy="14885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654905" y="4940595"/>
            <a:ext cx="148856" cy="148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654905" y="5169562"/>
            <a:ext cx="148856" cy="1488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654905" y="5399429"/>
            <a:ext cx="148856" cy="14885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803761" y="4639398"/>
            <a:ext cx="1541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-- 5V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787828" y="4887859"/>
            <a:ext cx="1541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--</a:t>
            </a:r>
            <a:r>
              <a:rPr lang="en-US" sz="900" b="1" dirty="0"/>
              <a:t> GND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771882" y="5124754"/>
            <a:ext cx="1541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-- SDA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87828" y="5352561"/>
            <a:ext cx="1541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-- SCL</a:t>
            </a:r>
          </a:p>
        </p:txBody>
      </p:sp>
    </p:spTree>
    <p:extLst>
      <p:ext uri="{BB962C8B-B14F-4D97-AF65-F5344CB8AC3E}">
        <p14:creationId xmlns:p14="http://schemas.microsoft.com/office/powerpoint/2010/main" val="256214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957212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Began Computer Function:</a:t>
            </a:r>
          </a:p>
          <a:p>
            <a:pPr lvl="1"/>
            <a:r>
              <a:rPr lang="en-US" sz="2400" dirty="0"/>
              <a:t>Installed Raspbian Wheezy Operating System onto MicroSD Card using Win32DiskImager</a:t>
            </a:r>
          </a:p>
          <a:p>
            <a:pPr lvl="1"/>
            <a:r>
              <a:rPr lang="en-US" sz="2400" dirty="0"/>
              <a:t>Booted up the Raspberry Pi and configured the OS (</a:t>
            </a:r>
            <a:r>
              <a:rPr lang="en-US" sz="2400" dirty="0" err="1"/>
              <a:t>raspi-config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Inserted USB WiFi Dongle and configured network settings</a:t>
            </a:r>
          </a:p>
          <a:p>
            <a:pPr lvl="1"/>
            <a:r>
              <a:rPr lang="en-US" sz="2400" dirty="0"/>
              <a:t>“</a:t>
            </a:r>
            <a:r>
              <a:rPr lang="en-US" sz="2400" dirty="0" err="1"/>
              <a:t>sudo</a:t>
            </a:r>
            <a:r>
              <a:rPr lang="en-US" sz="2400" dirty="0"/>
              <a:t> apt-get update &amp;&amp; </a:t>
            </a:r>
            <a:r>
              <a:rPr lang="en-US" sz="2400" dirty="0" err="1"/>
              <a:t>sudo</a:t>
            </a:r>
            <a:r>
              <a:rPr lang="en-US" sz="2400" dirty="0"/>
              <a:t> apt-get upgrade”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769" b="8741"/>
          <a:stretch/>
        </p:blipFill>
        <p:spPr>
          <a:xfrm>
            <a:off x="7760406" y="4678326"/>
            <a:ext cx="4431594" cy="217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21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764" y="2627064"/>
            <a:ext cx="11029615" cy="36783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Configured Kiosk Function:</a:t>
            </a:r>
          </a:p>
          <a:p>
            <a:pPr lvl="1"/>
            <a:r>
              <a:rPr lang="en-US" sz="2200" dirty="0"/>
              <a:t>“</a:t>
            </a:r>
            <a:r>
              <a:rPr lang="en-US" sz="2200" dirty="0" err="1"/>
              <a:t>sudo</a:t>
            </a:r>
            <a:r>
              <a:rPr lang="en-US" sz="2200" dirty="0"/>
              <a:t> apt-get install chromium unclutter”</a:t>
            </a:r>
          </a:p>
          <a:p>
            <a:pPr lvl="1"/>
            <a:r>
              <a:rPr lang="en-US" sz="2200" dirty="0"/>
              <a:t>Configured LXDE Startup File: </a:t>
            </a:r>
            <a:r>
              <a:rPr lang="en-US" sz="2000" dirty="0"/>
              <a:t>“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nano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xdg</a:t>
            </a:r>
            <a:r>
              <a:rPr lang="en-US" sz="2000" dirty="0"/>
              <a:t>/</a:t>
            </a:r>
            <a:r>
              <a:rPr lang="en-US" sz="2000" dirty="0" err="1"/>
              <a:t>lxsession</a:t>
            </a:r>
            <a:r>
              <a:rPr lang="en-US" sz="2000" dirty="0"/>
              <a:t>/LXDE-pi/</a:t>
            </a:r>
            <a:r>
              <a:rPr lang="en-US" sz="2000" dirty="0" err="1"/>
              <a:t>autostart</a:t>
            </a:r>
            <a:r>
              <a:rPr lang="en-US" sz="2000" dirty="0"/>
              <a:t>” with</a:t>
            </a:r>
            <a:endParaRPr lang="en-US" sz="2200" dirty="0"/>
          </a:p>
          <a:p>
            <a:pPr marL="324000" lvl="1" indent="0">
              <a:buNone/>
            </a:pPr>
            <a:r>
              <a:rPr lang="en-US" sz="1800" dirty="0"/>
              <a:t>		“@chromium --kiosk http://www.nicjones.org/stsp.html --incognito” as the last line</a:t>
            </a:r>
          </a:p>
          <a:p>
            <a:pPr lvl="1"/>
            <a:r>
              <a:rPr lang="en-US" sz="2200" dirty="0"/>
              <a:t>Disabled Auto-Sleep “</a:t>
            </a:r>
            <a:r>
              <a:rPr lang="en-US" sz="2200" dirty="0" err="1"/>
              <a:t>sudo</a:t>
            </a:r>
            <a:r>
              <a:rPr lang="en-US" sz="2200" dirty="0"/>
              <a:t> </a:t>
            </a:r>
            <a:r>
              <a:rPr lang="en-US" sz="2200" dirty="0" err="1"/>
              <a:t>nano</a:t>
            </a:r>
            <a:r>
              <a:rPr lang="en-US" sz="2200" dirty="0"/>
              <a:t> /</a:t>
            </a:r>
            <a:r>
              <a:rPr lang="en-US" sz="2200" dirty="0" err="1"/>
              <a:t>etc</a:t>
            </a:r>
            <a:r>
              <a:rPr lang="en-US" sz="2200" dirty="0"/>
              <a:t>/</a:t>
            </a:r>
            <a:r>
              <a:rPr lang="en-US" sz="2200" dirty="0" err="1"/>
              <a:t>lightdm</a:t>
            </a:r>
            <a:r>
              <a:rPr lang="en-US" sz="2200" dirty="0"/>
              <a:t>/</a:t>
            </a:r>
            <a:r>
              <a:rPr lang="en-US" sz="2200" dirty="0" err="1"/>
              <a:t>lightdm.conf</a:t>
            </a:r>
            <a:r>
              <a:rPr lang="en-US" sz="2200" dirty="0"/>
              <a:t>” with</a:t>
            </a:r>
          </a:p>
          <a:p>
            <a:pPr marL="324000" lvl="1" indent="0">
              <a:buNone/>
            </a:pPr>
            <a:r>
              <a:rPr lang="en-US" sz="1800" dirty="0"/>
              <a:t>		“</a:t>
            </a:r>
            <a:r>
              <a:rPr lang="en-US" sz="1800" dirty="0" err="1"/>
              <a:t>xserver</a:t>
            </a:r>
            <a:r>
              <a:rPr lang="en-US" sz="1800" dirty="0"/>
              <a:t>-command=X -s 0 </a:t>
            </a:r>
            <a:r>
              <a:rPr lang="en-US" sz="1800" dirty="0" err="1"/>
              <a:t>dpms</a:t>
            </a:r>
            <a:r>
              <a:rPr lang="en-US" sz="1800" dirty="0"/>
              <a:t>” under the “[Seat Defaults]” Section</a:t>
            </a:r>
          </a:p>
          <a:p>
            <a:pPr lvl="1"/>
            <a:r>
              <a:rPr lang="en-US" sz="2200" dirty="0"/>
              <a:t>Configured Boot Image:  “</a:t>
            </a:r>
            <a:r>
              <a:rPr lang="en-US" sz="2200" dirty="0" err="1"/>
              <a:t>sudo</a:t>
            </a:r>
            <a:r>
              <a:rPr lang="en-US" sz="2200" dirty="0"/>
              <a:t> apt-get install </a:t>
            </a:r>
            <a:r>
              <a:rPr lang="en-US" sz="2200" dirty="0" err="1"/>
              <a:t>fbi</a:t>
            </a:r>
            <a:r>
              <a:rPr lang="en-US" sz="2200" dirty="0"/>
              <a:t>” and put</a:t>
            </a:r>
          </a:p>
          <a:p>
            <a:pPr marL="1008000" lvl="3" indent="0">
              <a:buNone/>
            </a:pPr>
            <a:r>
              <a:rPr lang="en-US" sz="1800" dirty="0"/>
              <a:t>My custom “Splash.png” made in Illustrator in “/</a:t>
            </a:r>
            <a:r>
              <a:rPr lang="en-US" sz="1800" dirty="0" err="1"/>
              <a:t>etc</a:t>
            </a:r>
            <a:r>
              <a:rPr lang="en-US" sz="1800" dirty="0"/>
              <a:t>/”</a:t>
            </a:r>
          </a:p>
          <a:p>
            <a:pPr marL="1008000" lvl="3" indent="0">
              <a:buNone/>
            </a:pPr>
            <a:endParaRPr lang="en-US" sz="1800" dirty="0"/>
          </a:p>
          <a:p>
            <a:pPr marL="324000" lvl="1" indent="0">
              <a:buNone/>
            </a:pPr>
            <a:endParaRPr lang="en-US" sz="1800" dirty="0"/>
          </a:p>
          <a:p>
            <a:pPr lvl="1"/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95" y="3561907"/>
            <a:ext cx="1644768" cy="1644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434" y="5206675"/>
            <a:ext cx="2686492" cy="1511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4284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867" y="2650090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Website Design:</a:t>
            </a:r>
          </a:p>
          <a:p>
            <a:pPr lvl="1"/>
            <a:r>
              <a:rPr lang="en-US" sz="2200" dirty="0"/>
              <a:t>Troubleshot Screen Resolution, Zoom, &amp; Size for Chromium</a:t>
            </a:r>
          </a:p>
          <a:p>
            <a:pPr marL="324000" lvl="1" indent="0">
              <a:buNone/>
            </a:pPr>
            <a:endParaRPr lang="en-US" sz="2200" dirty="0"/>
          </a:p>
          <a:p>
            <a:pPr lvl="1"/>
            <a:r>
              <a:rPr lang="en-US" sz="2200" dirty="0"/>
              <a:t>Created logo, and banner buttons in Adobe Illustrator</a:t>
            </a:r>
          </a:p>
          <a:p>
            <a:pPr marL="630000" lvl="2" indent="0">
              <a:buNone/>
            </a:pPr>
            <a:r>
              <a:rPr lang="en-US" sz="2000" dirty="0"/>
              <a:t>Including: Home, Research, Phishing, Exploits,  </a:t>
            </a:r>
            <a:r>
              <a:rPr lang="en-US" sz="2000" dirty="0" err="1"/>
              <a:t>AntiVirus</a:t>
            </a:r>
            <a:r>
              <a:rPr lang="en-US" sz="2000" dirty="0"/>
              <a:t>, News, &amp; Utilities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Fabricated the Website Template in Adobe Dreamweaver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23" y="4332769"/>
            <a:ext cx="3366977" cy="2525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22" y="1807535"/>
            <a:ext cx="3366977" cy="25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creations Arise from problem solving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iPhone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Steam Engine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Wheel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455" y="1939240"/>
            <a:ext cx="1285544" cy="1877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5827"/>
          <a:stretch/>
        </p:blipFill>
        <p:spPr>
          <a:xfrm>
            <a:off x="8000535" y="3296093"/>
            <a:ext cx="2324727" cy="1669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579" y="4965405"/>
            <a:ext cx="2372459" cy="15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1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715956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Testing the Website on the Webserver:</a:t>
            </a:r>
          </a:p>
          <a:p>
            <a:pPr lvl="1"/>
            <a:r>
              <a:rPr lang="en-US" sz="2200" dirty="0"/>
              <a:t>Another Raspberry Pi Model B Running Apache Web Server at home</a:t>
            </a:r>
          </a:p>
          <a:p>
            <a:pPr lvl="1"/>
            <a:r>
              <a:rPr lang="en-US" sz="2200" dirty="0"/>
              <a:t>Has SSH Enabled</a:t>
            </a:r>
          </a:p>
          <a:p>
            <a:pPr lvl="1"/>
            <a:r>
              <a:rPr lang="en-US" sz="2200" dirty="0"/>
              <a:t>Using </a:t>
            </a:r>
            <a:r>
              <a:rPr lang="en-US" sz="2200" dirty="0" err="1"/>
              <a:t>WinSCP</a:t>
            </a:r>
            <a:r>
              <a:rPr lang="en-US" sz="2200" dirty="0"/>
              <a:t> on my Windows PC I connected via SFTP to my other Raspberry Pi</a:t>
            </a:r>
          </a:p>
          <a:p>
            <a:pPr lvl="1"/>
            <a:r>
              <a:rPr lang="en-US" sz="2200" dirty="0" err="1"/>
              <a:t>Sychronized</a:t>
            </a:r>
            <a:r>
              <a:rPr lang="en-US" sz="2200" dirty="0"/>
              <a:t> website directory on my Windows PC to Raspberry Pi “/www/” directory</a:t>
            </a:r>
          </a:p>
          <a:p>
            <a:pPr lvl="1"/>
            <a:r>
              <a:rPr lang="en-US" sz="2200" dirty="0"/>
              <a:t>Already had a webserver running before so port-forwarding to the domain with GoDaddy.com was already set 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7" t="-9445" r="5151" b="12848"/>
          <a:stretch/>
        </p:blipFill>
        <p:spPr>
          <a:xfrm>
            <a:off x="6411433" y="4674626"/>
            <a:ext cx="2771553" cy="214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30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Website Design (cont.):</a:t>
            </a:r>
          </a:p>
          <a:p>
            <a:pPr lvl="1"/>
            <a:r>
              <a:rPr lang="en-US" sz="2200" dirty="0"/>
              <a:t>Template complete with all banner links and rollover buttons working</a:t>
            </a:r>
          </a:p>
          <a:p>
            <a:pPr lvl="1"/>
            <a:r>
              <a:rPr lang="en-US" sz="2200" dirty="0"/>
              <a:t>Time to create the web pages and fill them in with content</a:t>
            </a:r>
          </a:p>
          <a:p>
            <a:pPr lvl="1"/>
            <a:r>
              <a:rPr lang="en-US" sz="2200" dirty="0"/>
              <a:t>RSS feed script was used </a:t>
            </a:r>
          </a:p>
          <a:p>
            <a:pPr lvl="1"/>
            <a:r>
              <a:rPr lang="en-US" sz="2200" dirty="0"/>
              <a:t>Some pages use the “&lt;iframe&gt;” HTML tag to contain other websites within my own</a:t>
            </a:r>
          </a:p>
          <a:p>
            <a:pPr lvl="2"/>
            <a:r>
              <a:rPr lang="en-US" sz="2000" dirty="0"/>
              <a:t>Used the “sandbox” attribute with “&lt;iframe&gt;” so that the user could not go to an external site</a:t>
            </a:r>
          </a:p>
          <a:p>
            <a:pPr marL="630000" lvl="2" indent="0">
              <a:buNone/>
            </a:pPr>
            <a:endParaRPr lang="en-US" sz="2000" dirty="0"/>
          </a:p>
        </p:txBody>
      </p:sp>
      <p:pic>
        <p:nvPicPr>
          <p:cNvPr id="1026" name="Picture 2" descr="http://techcafeteria.com/blog/wp-content/uploads/2009/03/rss-40674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588" y="5223589"/>
            <a:ext cx="3268821" cy="163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71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478208"/>
            <a:ext cx="11029615" cy="367830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2800" dirty="0"/>
              <a:t>Website Design (cont.):</a:t>
            </a:r>
          </a:p>
          <a:p>
            <a:pPr lvl="1"/>
            <a:r>
              <a:rPr lang="en-US" sz="11200" dirty="0"/>
              <a:t>The Home page</a:t>
            </a:r>
          </a:p>
          <a:p>
            <a:pPr lvl="1"/>
            <a:r>
              <a:rPr lang="en-US" sz="11200" dirty="0"/>
              <a:t>The Research page</a:t>
            </a:r>
          </a:p>
          <a:p>
            <a:pPr lvl="1"/>
            <a:r>
              <a:rPr lang="en-US" sz="11200" dirty="0"/>
              <a:t>The Phishing page</a:t>
            </a:r>
          </a:p>
          <a:p>
            <a:pPr lvl="1"/>
            <a:r>
              <a:rPr lang="en-US" sz="11200" dirty="0"/>
              <a:t>The Exploits page</a:t>
            </a:r>
          </a:p>
          <a:p>
            <a:pPr lvl="1"/>
            <a:r>
              <a:rPr lang="en-US" sz="11200" dirty="0"/>
              <a:t>The </a:t>
            </a:r>
            <a:r>
              <a:rPr lang="en-US" sz="11200" dirty="0" err="1"/>
              <a:t>AntiVirus</a:t>
            </a:r>
            <a:r>
              <a:rPr lang="en-US" sz="11200" dirty="0"/>
              <a:t> page</a:t>
            </a:r>
          </a:p>
          <a:p>
            <a:pPr lvl="1"/>
            <a:r>
              <a:rPr lang="en-US" sz="11200" dirty="0"/>
              <a:t>The News page</a:t>
            </a:r>
          </a:p>
          <a:p>
            <a:pPr lvl="1"/>
            <a:r>
              <a:rPr lang="en-US" sz="11200" dirty="0"/>
              <a:t>The Utilities page</a:t>
            </a:r>
          </a:p>
          <a:p>
            <a:pPr lvl="1"/>
            <a:endParaRPr lang="en-US" sz="2200" dirty="0"/>
          </a:p>
        </p:txBody>
      </p:sp>
      <p:pic>
        <p:nvPicPr>
          <p:cNvPr id="4098" name="Picture 2" descr="http://puu.sh/nmGAh/4212b7f36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72" y="4022728"/>
            <a:ext cx="6684335" cy="64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0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993101"/>
            <a:ext cx="11029615" cy="36783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Website Completion:</a:t>
            </a:r>
          </a:p>
          <a:p>
            <a:pPr lvl="1"/>
            <a:r>
              <a:rPr lang="en-US" sz="2200" dirty="0"/>
              <a:t>At this point the website was complete</a:t>
            </a:r>
          </a:p>
          <a:p>
            <a:pPr lvl="1"/>
            <a:r>
              <a:rPr lang="en-US" sz="2200" dirty="0"/>
              <a:t>All hyperlinks working as they need to</a:t>
            </a:r>
          </a:p>
          <a:p>
            <a:pPr marL="324000" lvl="1" indent="0">
              <a:buNone/>
            </a:pPr>
            <a:r>
              <a:rPr lang="en-US" sz="2200" dirty="0"/>
              <a:t>But WHAT would I do if there was no WiFi?</a:t>
            </a:r>
          </a:p>
          <a:p>
            <a:pPr lvl="2"/>
            <a:r>
              <a:rPr lang="en-US" sz="2000" dirty="0"/>
              <a:t>I created a separate special Offline version of the Website</a:t>
            </a:r>
          </a:p>
          <a:p>
            <a:pPr lvl="2"/>
            <a:r>
              <a:rPr lang="en-US" sz="2000" dirty="0"/>
              <a:t>Hosted it on a local server on the device using </a:t>
            </a:r>
            <a:r>
              <a:rPr lang="en-US" sz="2000" dirty="0" err="1"/>
              <a:t>lighttpd</a:t>
            </a:r>
            <a:endParaRPr lang="en-US" sz="2000" dirty="0"/>
          </a:p>
          <a:p>
            <a:pPr lvl="2"/>
            <a:r>
              <a:rPr lang="en-US" sz="2000" dirty="0"/>
              <a:t>Created a button under the “Utilities” tab to resort to the offline version</a:t>
            </a:r>
          </a:p>
          <a:p>
            <a:pPr lvl="2"/>
            <a:r>
              <a:rPr lang="en-US" sz="2000" dirty="0"/>
              <a:t>Configured the Raspberry Pi to boot up into the offline version first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69" y="5948550"/>
            <a:ext cx="8924259" cy="74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55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436217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Now for the Casing:</a:t>
            </a:r>
          </a:p>
          <a:p>
            <a:pPr lvl="1"/>
            <a:r>
              <a:rPr lang="en-US" sz="2200" dirty="0"/>
              <a:t>Decided on using Composite Board as the main material</a:t>
            </a:r>
          </a:p>
          <a:p>
            <a:pPr lvl="1"/>
            <a:r>
              <a:rPr lang="en-US" sz="2200" dirty="0"/>
              <a:t>First measured and cut the face frame for the screen</a:t>
            </a:r>
          </a:p>
          <a:p>
            <a:pPr lvl="1"/>
            <a:r>
              <a:rPr lang="en-US" sz="2200" dirty="0"/>
              <a:t>Routed the edges of the frame to give it a cleaner look</a:t>
            </a:r>
          </a:p>
          <a:p>
            <a:pPr lvl="1"/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6615"/>
          <a:stretch/>
        </p:blipFill>
        <p:spPr>
          <a:xfrm>
            <a:off x="1183758" y="4432707"/>
            <a:ext cx="4596809" cy="1840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9431"/>
          <a:stretch/>
        </p:blipFill>
        <p:spPr>
          <a:xfrm rot="5400000">
            <a:off x="8167993" y="2833993"/>
            <a:ext cx="2785341" cy="52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33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468114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Mounting the Screen to the Frame:</a:t>
            </a:r>
          </a:p>
          <a:p>
            <a:pPr lvl="1"/>
            <a:r>
              <a:rPr lang="en-US" sz="2200" dirty="0"/>
              <a:t>Used a jigsaw to cut out the inside square of the frame</a:t>
            </a:r>
          </a:p>
          <a:p>
            <a:pPr lvl="1"/>
            <a:r>
              <a:rPr lang="en-US" sz="2200" dirty="0"/>
              <a:t>Wanted a discrete and non-damaging mount to the screen</a:t>
            </a:r>
          </a:p>
          <a:p>
            <a:pPr lvl="1"/>
            <a:r>
              <a:rPr lang="en-US" sz="2200" dirty="0"/>
              <a:t>Used a strong piece of Oak wood to pinch the very edges of the screen to the frame</a:t>
            </a:r>
          </a:p>
          <a:p>
            <a:pPr lvl="1"/>
            <a:r>
              <a:rPr lang="en-US" sz="2200" dirty="0"/>
              <a:t>Used wide headed screws to fasten the Oak to the frame, securing the screen</a:t>
            </a:r>
          </a:p>
          <a:p>
            <a:pPr lvl="1"/>
            <a:r>
              <a:rPr lang="en-US" sz="2200" dirty="0"/>
              <a:t>Cut the tips of the screws using Lineman’s Pliers so they did not stick through the front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58" t="8399" r="7743" b="9973"/>
          <a:stretch/>
        </p:blipFill>
        <p:spPr>
          <a:xfrm>
            <a:off x="4787614" y="4890977"/>
            <a:ext cx="261677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15956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Creating the Structure:</a:t>
            </a:r>
          </a:p>
          <a:p>
            <a:pPr lvl="1"/>
            <a:r>
              <a:rPr lang="en-US" sz="2200" dirty="0"/>
              <a:t>Time to create the main body of the casing</a:t>
            </a:r>
          </a:p>
          <a:p>
            <a:pPr lvl="1"/>
            <a:r>
              <a:rPr lang="en-US" sz="2200" dirty="0"/>
              <a:t>Cut the measured pieces of composite using the Compound </a:t>
            </a:r>
            <a:r>
              <a:rPr lang="en-US" sz="2200" dirty="0" err="1"/>
              <a:t>Mitre</a:t>
            </a:r>
            <a:r>
              <a:rPr lang="en-US" sz="2200" dirty="0"/>
              <a:t> Saw &amp; Table Saw</a:t>
            </a:r>
          </a:p>
          <a:p>
            <a:pPr lvl="1"/>
            <a:r>
              <a:rPr lang="en-US" sz="2200" dirty="0"/>
              <a:t>Created a shelf for the battery on the inside without interfering with the Raspberry Pi</a:t>
            </a:r>
          </a:p>
          <a:p>
            <a:pPr lvl="1"/>
            <a:r>
              <a:rPr lang="en-US" sz="2200" dirty="0"/>
              <a:t>Secured composite pieces with Trim Head Stainless Steel Screws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111" y="4338083"/>
            <a:ext cx="3359888" cy="2519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9535"/>
          <a:stretch/>
        </p:blipFill>
        <p:spPr>
          <a:xfrm>
            <a:off x="0" y="4402718"/>
            <a:ext cx="4550735" cy="24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96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715956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Finished off the Casing:</a:t>
            </a:r>
          </a:p>
          <a:p>
            <a:pPr lvl="1"/>
            <a:r>
              <a:rPr lang="en-US" sz="2200" dirty="0"/>
              <a:t>Slotted the edges of the casing with the table saw to have a sliding back to close</a:t>
            </a:r>
          </a:p>
          <a:p>
            <a:pPr lvl="1"/>
            <a:r>
              <a:rPr lang="en-US" sz="2200" dirty="0"/>
              <a:t>Attached the frame and hardware to the casing with precision using Trim Head Stainless Steel Screws</a:t>
            </a:r>
          </a:p>
          <a:p>
            <a:pPr lvl="1"/>
            <a:r>
              <a:rPr lang="en-US" sz="2200" dirty="0"/>
              <a:t>Cut out a tightly fitting piece of composite to slide in and close the back</a:t>
            </a:r>
          </a:p>
          <a:p>
            <a:pPr lvl="1"/>
            <a:r>
              <a:rPr lang="en-US" sz="2200" dirty="0"/>
              <a:t>Created a routed hole in the sliding piece for ease of access</a:t>
            </a:r>
          </a:p>
          <a:p>
            <a:pPr lvl="1"/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140" b="26047"/>
          <a:stretch/>
        </p:blipFill>
        <p:spPr>
          <a:xfrm>
            <a:off x="0" y="4887762"/>
            <a:ext cx="2647507" cy="1970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0544" b="23875"/>
          <a:stretch/>
        </p:blipFill>
        <p:spPr>
          <a:xfrm>
            <a:off x="8272130" y="4475690"/>
            <a:ext cx="3919870" cy="23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510645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Connecting Battery and Power:</a:t>
            </a:r>
          </a:p>
          <a:p>
            <a:pPr lvl="1"/>
            <a:r>
              <a:rPr lang="en-US" sz="2200" dirty="0"/>
              <a:t>Secured the battery to the case with an angled piece of Light Gauge Steel Strapping</a:t>
            </a:r>
          </a:p>
          <a:p>
            <a:pPr lvl="1"/>
            <a:r>
              <a:rPr lang="en-US" sz="2200" dirty="0"/>
              <a:t>Used an angled USB Type A Female connector to connect power to the Raspberry Pi via a USB Micro type with a USB from the 2A supply port on the battery</a:t>
            </a:r>
          </a:p>
          <a:p>
            <a:pPr lvl="1"/>
            <a:r>
              <a:rPr lang="en-US" sz="2200" dirty="0"/>
              <a:t>Included a USB Type A switch in series for easier on/off function</a:t>
            </a:r>
          </a:p>
          <a:p>
            <a:pPr lvl="1"/>
            <a:r>
              <a:rPr lang="en-US" sz="2200" dirty="0"/>
              <a:t>Have a female USB type B Micro for charging the battery inside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799" b="15504"/>
          <a:stretch/>
        </p:blipFill>
        <p:spPr>
          <a:xfrm>
            <a:off x="4561368" y="4828391"/>
            <a:ext cx="3827773" cy="2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7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552636"/>
            <a:ext cx="11029615" cy="3678303"/>
          </a:xfrm>
        </p:spPr>
        <p:txBody>
          <a:bodyPr>
            <a:normAutofit/>
          </a:bodyPr>
          <a:lstStyle/>
          <a:p>
            <a:r>
              <a:rPr lang="en-US" sz="2000" dirty="0"/>
              <a:t>The final product is overall very clean and functional</a:t>
            </a:r>
          </a:p>
          <a:p>
            <a:endParaRPr lang="en-US" sz="2000" dirty="0"/>
          </a:p>
          <a:p>
            <a:r>
              <a:rPr lang="en-US" sz="2000" dirty="0"/>
              <a:t>Best feeling to start it up in the finished case</a:t>
            </a:r>
          </a:p>
          <a:p>
            <a:endParaRPr lang="en-US" sz="2000" dirty="0"/>
          </a:p>
          <a:p>
            <a:r>
              <a:rPr lang="en-US" sz="2000" dirty="0"/>
              <a:t>Tested it within range of  WiFi and within range of  WiFi</a:t>
            </a:r>
          </a:p>
          <a:p>
            <a:endParaRPr lang="en-US" sz="2000" dirty="0"/>
          </a:p>
          <a:p>
            <a:r>
              <a:rPr lang="en-US" sz="2000" dirty="0"/>
              <a:t>Although it isn’t perfect, it is unique and something that I built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7609" b="30233"/>
          <a:stretch/>
        </p:blipFill>
        <p:spPr>
          <a:xfrm>
            <a:off x="8021822" y="4714468"/>
            <a:ext cx="3227425" cy="1814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828" b="19064"/>
          <a:stretch/>
        </p:blipFill>
        <p:spPr>
          <a:xfrm>
            <a:off x="8226498" y="1943256"/>
            <a:ext cx="2312582" cy="23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my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715956"/>
            <a:ext cx="11029615" cy="3678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weakest link in Cyber Security as a whole..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684" y="4541611"/>
            <a:ext cx="3788631" cy="19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85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29352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changed along the way that was not part of my original planning?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200" dirty="0"/>
              <a:t>Originally considered </a:t>
            </a:r>
            <a:r>
              <a:rPr lang="en-US" sz="2200" dirty="0" err="1"/>
              <a:t>Plexiglass</a:t>
            </a:r>
            <a:r>
              <a:rPr lang="en-US" sz="2200" dirty="0"/>
              <a:t> for the casing but instead used Composite</a:t>
            </a:r>
          </a:p>
          <a:p>
            <a:pPr marL="324000" lvl="1" indent="0">
              <a:buNone/>
            </a:pPr>
            <a:endParaRPr lang="en-US" sz="2200" dirty="0"/>
          </a:p>
          <a:p>
            <a:pPr lvl="1"/>
            <a:r>
              <a:rPr lang="en-US" sz="2200" dirty="0"/>
              <a:t>Wanted to have an outer installed power switch but put it on the inside</a:t>
            </a:r>
          </a:p>
          <a:p>
            <a:pPr marL="324000" lvl="1" indent="0">
              <a:buNone/>
            </a:pPr>
            <a:endParaRPr lang="en-US" sz="2200" dirty="0"/>
          </a:p>
          <a:p>
            <a:pPr lvl="1"/>
            <a:r>
              <a:rPr lang="en-US" sz="2200" dirty="0"/>
              <a:t>Intended on it being thinner</a:t>
            </a:r>
          </a:p>
        </p:txBody>
      </p:sp>
      <p:pic>
        <p:nvPicPr>
          <p:cNvPr id="2050" name="Picture 2" descr="http://www.undergroundwineletter.com/wp-content/uploads/2014/08/question-mark-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266" y="3785191"/>
            <a:ext cx="1533541" cy="25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10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Changed? (cont.)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2436" t="22792" r="28686" b="24502"/>
          <a:stretch/>
        </p:blipFill>
        <p:spPr bwMode="auto">
          <a:xfrm>
            <a:off x="581192" y="2773399"/>
            <a:ext cx="4905375" cy="301071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6026" t="13390" r="20994" b="22507"/>
          <a:stretch/>
        </p:blipFill>
        <p:spPr bwMode="auto">
          <a:xfrm>
            <a:off x="6248400" y="2773399"/>
            <a:ext cx="5362408" cy="3088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9549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04319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problems did I have along the way?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200" dirty="0"/>
              <a:t>Took a long time to get the screen resolution of the website to perfectly fit the screen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Had to reinstall the operating system and resources MULTIPLE times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54" y="4649638"/>
            <a:ext cx="4082902" cy="220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9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Troubleshooting and Testing of Websites</a:t>
            </a:r>
          </a:p>
          <a:p>
            <a:endParaRPr lang="en-US" sz="2800" dirty="0"/>
          </a:p>
          <a:p>
            <a:r>
              <a:rPr lang="en-US" sz="2800" dirty="0"/>
              <a:t>Considering the User</a:t>
            </a:r>
          </a:p>
          <a:p>
            <a:endParaRPr lang="en-US" sz="2800" dirty="0"/>
          </a:p>
          <a:p>
            <a:r>
              <a:rPr lang="en-US" sz="2800" dirty="0"/>
              <a:t>Planning ahead</a:t>
            </a:r>
          </a:p>
        </p:txBody>
      </p:sp>
      <p:pic>
        <p:nvPicPr>
          <p:cNvPr id="3074" name="Picture 2" descr="http://puu.sh/nmFUk/5d8eeb0c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04" y="2371059"/>
            <a:ext cx="3658392" cy="34877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728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467575"/>
            <a:ext cx="11029615" cy="3678303"/>
          </a:xfrm>
        </p:spPr>
        <p:txBody>
          <a:bodyPr>
            <a:normAutofit/>
          </a:bodyPr>
          <a:lstStyle/>
          <a:p>
            <a:r>
              <a:rPr lang="en-US" sz="2400" dirty="0"/>
              <a:t>The people involved in using systems for what they’re made to do, need to be more educated on how to protect themselves on them</a:t>
            </a:r>
          </a:p>
          <a:p>
            <a:endParaRPr lang="en-US" sz="2400" dirty="0"/>
          </a:p>
          <a:p>
            <a:r>
              <a:rPr lang="en-US" sz="2400" dirty="0"/>
              <a:t>They need a general platform for understanding how to protect themselves on the most basic level needed against cyber attacks</a:t>
            </a:r>
          </a:p>
          <a:p>
            <a:endParaRPr lang="en-US" sz="2400" dirty="0"/>
          </a:p>
          <a:p>
            <a:r>
              <a:rPr lang="en-US" sz="2400" dirty="0"/>
              <a:t>If the weakest link can be fixed, cyber security can be greatly improved</a:t>
            </a:r>
          </a:p>
        </p:txBody>
      </p:sp>
    </p:spTree>
    <p:extLst>
      <p:ext uri="{BB962C8B-B14F-4D97-AF65-F5344CB8AC3E}">
        <p14:creationId xmlns:p14="http://schemas.microsoft.com/office/powerpoint/2010/main" val="1996065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My project comes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My hope is not that my project is what people use in order to be more educated about cyber security</a:t>
            </a:r>
          </a:p>
          <a:p>
            <a:endParaRPr lang="en-US" sz="2400" dirty="0"/>
          </a:p>
          <a:p>
            <a:r>
              <a:rPr lang="en-US" sz="2400" dirty="0"/>
              <a:t>My project is just a start</a:t>
            </a:r>
          </a:p>
          <a:p>
            <a:endParaRPr lang="en-US" sz="2400" dirty="0"/>
          </a:p>
          <a:p>
            <a:r>
              <a:rPr lang="en-US" sz="2400" dirty="0"/>
              <a:t>My project can serve as an example to start an initiative for more professional cyber education platforms to be developed</a:t>
            </a:r>
          </a:p>
        </p:txBody>
      </p:sp>
    </p:spTree>
    <p:extLst>
      <p:ext uri="{BB962C8B-B14F-4D97-AF65-F5344CB8AC3E}">
        <p14:creationId xmlns:p14="http://schemas.microsoft.com/office/powerpoint/2010/main" val="1472574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1500" dirty="0">
                <a:solidFill>
                  <a:schemeClr val="accent1"/>
                </a:solidFill>
              </a:rPr>
              <a:t>Thank You</a:t>
            </a:r>
          </a:p>
          <a:p>
            <a:pPr marL="0" indent="0" algn="ctr">
              <a:buNone/>
            </a:pPr>
            <a:r>
              <a:rPr lang="en-US" sz="72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5070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accent1"/>
                </a:solidFill>
              </a:rPr>
              <a:t>Human Error</a:t>
            </a:r>
          </a:p>
        </p:txBody>
      </p:sp>
    </p:spTree>
    <p:extLst>
      <p:ext uri="{BB962C8B-B14F-4D97-AF65-F5344CB8AC3E}">
        <p14:creationId xmlns:p14="http://schemas.microsoft.com/office/powerpoint/2010/main" val="395335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Problem at Hand</a:t>
            </a:r>
          </a:p>
          <a:p>
            <a:r>
              <a:rPr lang="en-US" sz="2400" dirty="0"/>
              <a:t>Researching the Problem</a:t>
            </a:r>
          </a:p>
          <a:p>
            <a:r>
              <a:rPr lang="en-US" sz="2400" dirty="0"/>
              <a:t>Project Overview</a:t>
            </a:r>
          </a:p>
          <a:p>
            <a:pPr lvl="1"/>
            <a:r>
              <a:rPr lang="en-US" sz="2000" dirty="0"/>
              <a:t>Hardware/Software</a:t>
            </a:r>
          </a:p>
          <a:p>
            <a:pPr lvl="1"/>
            <a:r>
              <a:rPr lang="en-US" sz="2000" dirty="0"/>
              <a:t>Process</a:t>
            </a:r>
          </a:p>
          <a:p>
            <a:r>
              <a:rPr lang="en-US" sz="2400" dirty="0"/>
              <a:t>Application of Project/Outlook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270" y="2785729"/>
            <a:ext cx="1634311" cy="27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Human error in the general public is imminent with cyber security.</a:t>
            </a:r>
          </a:p>
          <a:p>
            <a:endParaRPr lang="en-US" sz="2400" dirty="0"/>
          </a:p>
          <a:p>
            <a:r>
              <a:rPr lang="en-US" sz="2400" dirty="0"/>
              <a:t>Social Engineering’s high success rate with people in general.</a:t>
            </a:r>
          </a:p>
          <a:p>
            <a:endParaRPr lang="en-US" sz="2400" dirty="0"/>
          </a:p>
          <a:p>
            <a:r>
              <a:rPr lang="en-US" sz="2400" dirty="0"/>
              <a:t>People are simply just uneducated about cyber security.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89"/>
          <a:stretch/>
        </p:blipFill>
        <p:spPr>
          <a:xfrm>
            <a:off x="8059479" y="4444409"/>
            <a:ext cx="4132521" cy="24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this dangerous?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everyday person is aware of hackers and scams.</a:t>
            </a:r>
          </a:p>
          <a:p>
            <a:endParaRPr lang="en-US" sz="2400" dirty="0"/>
          </a:p>
          <a:p>
            <a:r>
              <a:rPr lang="en-US" sz="2400" dirty="0"/>
              <a:t>Need to understand these scams and phishing schemes on a more technical level.</a:t>
            </a:r>
          </a:p>
          <a:p>
            <a:endParaRPr lang="en-US" sz="2400" dirty="0"/>
          </a:p>
          <a:p>
            <a:r>
              <a:rPr lang="en-US" sz="2400" dirty="0"/>
              <a:t>In both the private &amp; government sectors, everyday people are the exploit that hackers prefer.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131" y="1820760"/>
            <a:ext cx="2714846" cy="169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Syrian Electronic Army’s attack on the Associated Press’ Twitter.</a:t>
            </a:r>
          </a:p>
          <a:p>
            <a:pPr lvl="1"/>
            <a:r>
              <a:rPr lang="en-US" sz="2000" dirty="0"/>
              <a:t>Simple email spear-phishing attack.</a:t>
            </a:r>
          </a:p>
          <a:p>
            <a:pPr lvl="1"/>
            <a:r>
              <a:rPr lang="en-US" sz="2000" dirty="0"/>
              <a:t>Human Error could be avoided within victim.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Teenager’s simple attack gaining access to CIA director’s email.</a:t>
            </a:r>
          </a:p>
          <a:p>
            <a:pPr lvl="1"/>
            <a:r>
              <a:rPr lang="en-US" sz="2000" dirty="0"/>
              <a:t>Simple phone call social engineering.</a:t>
            </a:r>
          </a:p>
          <a:p>
            <a:pPr lvl="1"/>
            <a:r>
              <a:rPr lang="en-US" sz="2000" dirty="0"/>
              <a:t>Human Error could be avoided within resources surrounding victim.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22" y="2301483"/>
            <a:ext cx="2715920" cy="1718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322" y="4346301"/>
            <a:ext cx="1830732" cy="22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6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Maryland Conference 2015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attended the 2015 Cyber Maryland Conference in Baltimore, MD</a:t>
            </a:r>
          </a:p>
          <a:p>
            <a:pPr lvl="1"/>
            <a:r>
              <a:rPr lang="en-US" dirty="0"/>
              <a:t>Educational Workshops</a:t>
            </a:r>
          </a:p>
          <a:p>
            <a:pPr lvl="1"/>
            <a:r>
              <a:rPr lang="en-US" dirty="0"/>
              <a:t>Lots of Private/Government Sector Companies</a:t>
            </a:r>
          </a:p>
          <a:p>
            <a:pPr lvl="1"/>
            <a:endParaRPr lang="en-US" dirty="0"/>
          </a:p>
          <a:p>
            <a:r>
              <a:rPr lang="en-US" dirty="0"/>
              <a:t>One particular presentation caught my attention and was very interesting, as I was working on this project.</a:t>
            </a:r>
          </a:p>
          <a:p>
            <a:r>
              <a:rPr lang="en-US" dirty="0"/>
              <a:t>Albert Schultz, CEO of </a:t>
            </a:r>
            <a:r>
              <a:rPr lang="en-US" dirty="0" err="1"/>
              <a:t>Krypteia</a:t>
            </a:r>
            <a:r>
              <a:rPr lang="en-US" dirty="0"/>
              <a:t> , LLC presented on “The Human Element”</a:t>
            </a:r>
          </a:p>
          <a:p>
            <a:pPr marL="3240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40" y="2378910"/>
            <a:ext cx="4842660" cy="1640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655" y="4682601"/>
            <a:ext cx="1480140" cy="19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198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6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BC2447"/>
      </a:accent1>
      <a:accent2>
        <a:srgbClr val="000000"/>
      </a:accent2>
      <a:accent3>
        <a:srgbClr val="463D51"/>
      </a:accent3>
      <a:accent4>
        <a:srgbClr val="A5A5A5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493</TotalTime>
  <Words>1565</Words>
  <Application>Microsoft Office PowerPoint</Application>
  <PresentationFormat>Widescreen</PresentationFormat>
  <Paragraphs>254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Gill Sans MT</vt:lpstr>
      <vt:lpstr>Wingdings 2</vt:lpstr>
      <vt:lpstr>Dividend</vt:lpstr>
      <vt:lpstr>Portable User Interface For Cyber Security Awareness</vt:lpstr>
      <vt:lpstr>Most creations Arise from problem solving</vt:lpstr>
      <vt:lpstr>What’s my problem?</vt:lpstr>
      <vt:lpstr>PowerPoint Presentation</vt:lpstr>
      <vt:lpstr>Today’s  Topics</vt:lpstr>
      <vt:lpstr>Back to the problem</vt:lpstr>
      <vt:lpstr>What makes this dangerous?</vt:lpstr>
      <vt:lpstr>Examples</vt:lpstr>
      <vt:lpstr>Cyber Maryland Conference 2015</vt:lpstr>
      <vt:lpstr>Project overview</vt:lpstr>
      <vt:lpstr>Computing hardware</vt:lpstr>
      <vt:lpstr>Software</vt:lpstr>
      <vt:lpstr>Casing Hardware</vt:lpstr>
      <vt:lpstr> Hardware Tools</vt:lpstr>
      <vt:lpstr>Software Tools</vt:lpstr>
      <vt:lpstr>Process</vt:lpstr>
      <vt:lpstr>Process (Cont.)</vt:lpstr>
      <vt:lpstr>Process (Cont.)</vt:lpstr>
      <vt:lpstr>Process (Cont.)</vt:lpstr>
      <vt:lpstr>Process (Cont.)</vt:lpstr>
      <vt:lpstr>Process (cont.)</vt:lpstr>
      <vt:lpstr>Process (cont.)</vt:lpstr>
      <vt:lpstr>Process (cont.)</vt:lpstr>
      <vt:lpstr>Process (cont.)</vt:lpstr>
      <vt:lpstr>Process (Cont.)</vt:lpstr>
      <vt:lpstr>Process (Cont.)</vt:lpstr>
      <vt:lpstr>Process (cont.)</vt:lpstr>
      <vt:lpstr>Process (cont.)</vt:lpstr>
      <vt:lpstr>The final Product</vt:lpstr>
      <vt:lpstr>What changed?</vt:lpstr>
      <vt:lpstr>What Changed? (cont.)</vt:lpstr>
      <vt:lpstr>Problems</vt:lpstr>
      <vt:lpstr>What did I learn?</vt:lpstr>
      <vt:lpstr>Back to the problem</vt:lpstr>
      <vt:lpstr>Where My project comes 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User Interface For Cyber Security Awareness</dc:title>
  <dc:creator>Nic Jones</dc:creator>
  <cp:lastModifiedBy>Nic Jones</cp:lastModifiedBy>
  <cp:revision>49</cp:revision>
  <dcterms:created xsi:type="dcterms:W3CDTF">2016-02-25T20:55:40Z</dcterms:created>
  <dcterms:modified xsi:type="dcterms:W3CDTF">2022-04-07T21:17:18Z</dcterms:modified>
</cp:coreProperties>
</file>